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89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3191E-1CA8-574A-B474-FB00DDCFB151}" type="datetimeFigureOut">
              <a:rPr lang="en-US" smtClean="0"/>
              <a:t>5/1/24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27C5E-F39F-2B44-A475-5D4A75660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20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the soluble stuff goes away (NMR) so we decrease P solubility and transition to Pi so what is mobilizes shifts from dissolved to particulate phase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65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D372E-C149-57FC-5DEE-C4DD7A37E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BF35C-916C-9163-7903-E335E0D01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5F8C0-0550-3624-F4BD-C490D3565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D1D99-9377-7627-4163-EE88A5734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830EE-6CF8-18FE-C9AC-0E29B944D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448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09ADF-52FC-1804-003A-543F8E780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F0912-2E70-B0FF-4683-1BE65FF35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EA31E-164C-AD9B-E189-E82F325C3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FDEA6-3E7C-AEAC-661D-69AF275C2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C4BD7-226E-81D1-A0E7-28048103F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086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B95968-CCEF-9B52-EA84-19B8F385A3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C838BA-6D46-7182-C56B-230595338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EA012-6243-E7A4-F2A5-0184F2CD7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D1EBC-C8F2-7581-7129-F5A55E980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C6A9B-4479-836B-BC75-B46F3CACD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236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Content">
  <p:cSld name="Title +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76188" tIns="38083" rIns="76188" bIns="3808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11661915" y="6477000"/>
            <a:ext cx="377686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2667000" y="225779"/>
            <a:ext cx="9144000" cy="1092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1"/>
          </p:nvPr>
        </p:nvSpPr>
        <p:spPr>
          <a:xfrm>
            <a:off x="1143000" y="1714502"/>
            <a:ext cx="106680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80955" marR="0" lvl="0" indent="-33862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3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61910" marR="0" lvl="1" indent="-31746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2863" marR="0" lvl="2" indent="-29629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✔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523817" marR="0" lvl="3" indent="-2857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904772" marR="0" lvl="4" indent="-27513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3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5727" marR="0" lvl="5" indent="-30476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666680" marR="0" lvl="6" indent="-30476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047634" marR="0" lvl="7" indent="-30476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428589" marR="0" lvl="8" indent="-30476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8919509" y="6495963"/>
            <a:ext cx="2590006" cy="362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C9C9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>
            <a:off x="774372" y="6477002"/>
            <a:ext cx="100065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C9C9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990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D9C87-77E0-A8CB-AD4E-26DE7AD2C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3B843-C6E1-B4FF-2FCD-A1E56A5B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F08F4-5F8B-4E41-57FD-52521896A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9C6A7C-19DF-48A7-69FA-1A6E7115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44F9C-4E7D-26D6-EC9B-47898D47D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85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4146B-C801-E5A7-021C-C914D3D54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CCC97B-B696-55C8-08D4-71B07A897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0FF3C-6B60-CF04-043A-BAA2C269B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B8672-BDB2-E83D-5D6F-45FFB7BB0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C79AE-528E-8C07-F205-0C73B835E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04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6D9E-B3C9-28D5-5EA4-341BD68DD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084B4-94A3-AA66-E9B3-78D188D079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9F1475-D5C2-F6E8-A6A6-DEFD8F90A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E831BC-7917-5BC4-B58C-B27C7B50F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E91FB4-6491-BBF7-4A7D-72F8EBCF1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8D438E-CEB5-712B-6F80-AA45C9DFA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4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69CB6-133B-DB35-E036-45FE061F2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7AE1B2-7A12-3842-1120-DB0CD2CA7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06F3D8-D6E6-36D8-C3B6-F078D2133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5C4464-6085-D06A-57EB-B905733ABF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098191-BC5C-1300-65B3-4DC594171C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5E1DF5-3B22-5AB8-E6D5-3FAD8B7AD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B0D4A-C493-93B8-154F-C02578F6C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FC4DA8-144C-1FE7-B8F2-EDE18AC58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692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EACA-234E-5535-75CA-C7CBE8FEA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00C3CA-D43D-6FC6-C4AA-CD3F7C986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E5922-647A-A809-81C6-3A4636457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601B23-60A1-5DAD-B81C-7501603F4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71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D0D25A-7452-5624-9158-3A21C1B0E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0F7C32-6E47-B032-AAB3-7BA98CE0C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12FE86-8FD8-70E8-9A88-30D889924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790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22158-F8A4-00DF-0535-23A95EF5A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15777-1DAA-B7B0-8153-291D3BBDE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D87BA-9DCD-BA49-AD88-F1545BA5F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5C452-1E72-ED80-AAC4-AF907CC6D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4534D5-8304-5DF7-3FC6-E9932B43B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D93867-9EA4-9850-D29F-67D276789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33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D4042-DBD0-6952-876B-4001256D8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AFC30C-64E4-BB1C-61D1-E343C5A7A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6E8BA-41B2-864C-741D-59FD3803B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09DD8-861D-B266-ABAE-7EE40C568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9BB1A9-E4F7-050D-5471-89385C6A4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DE263E-8131-3E76-994B-E181796A7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535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255000-00C1-4150-9179-15386BB72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8A0F7-3EA5-D674-C6FF-693A7DEB8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C1C5D-B74D-1C13-F379-CDEC3F47FB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0930A9-4AB5-E543-9183-AE703D89A4B5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9288-3D3D-6703-4DFC-A642624F4B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6469E-CE85-A4F1-4105-8ED9AEC833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88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76F7238-574B-ACD4-D894-F1A312E34A30}"/>
              </a:ext>
            </a:extLst>
          </p:cNvPr>
          <p:cNvSpPr/>
          <p:nvPr/>
        </p:nvSpPr>
        <p:spPr>
          <a:xfrm>
            <a:off x="222268" y="2069000"/>
            <a:ext cx="11439644" cy="4408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65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0932F70-8BFE-1D6D-1B85-C8EDEEBBC882}"/>
              </a:ext>
            </a:extLst>
          </p:cNvPr>
          <p:cNvGrpSpPr/>
          <p:nvPr/>
        </p:nvGrpSpPr>
        <p:grpSpPr>
          <a:xfrm>
            <a:off x="222269" y="1018202"/>
            <a:ext cx="11451855" cy="5458798"/>
            <a:chOff x="902825" y="1616641"/>
            <a:chExt cx="13742226" cy="6550557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E63C9106-D433-1F68-3D13-1BA1D9C4B160}"/>
                </a:ext>
              </a:extLst>
            </p:cNvPr>
            <p:cNvGrpSpPr/>
            <p:nvPr/>
          </p:nvGrpSpPr>
          <p:grpSpPr>
            <a:xfrm>
              <a:off x="902825" y="1616641"/>
              <a:ext cx="13742226" cy="6550557"/>
              <a:chOff x="1954922" y="1934787"/>
              <a:chExt cx="11347508" cy="6550557"/>
            </a:xfrm>
          </p:grpSpPr>
          <p:sp>
            <p:nvSpPr>
              <p:cNvPr id="9" name="Triangle 8">
                <a:extLst>
                  <a:ext uri="{FF2B5EF4-FFF2-40B4-BE49-F238E27FC236}">
                    <a16:creationId xmlns:a16="http://schemas.microsoft.com/office/drawing/2014/main" id="{71CB1951-79E0-B7A7-6197-6B8DF54F5C23}"/>
                  </a:ext>
                </a:extLst>
              </p:cNvPr>
              <p:cNvSpPr/>
              <p:nvPr/>
            </p:nvSpPr>
            <p:spPr>
              <a:xfrm rot="5400000">
                <a:off x="7372367" y="2084610"/>
                <a:ext cx="851338" cy="10984589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5DB904C-BB6B-93A2-79DC-028FE1D83893}"/>
                  </a:ext>
                </a:extLst>
              </p:cNvPr>
              <p:cNvSpPr txBox="1"/>
              <p:nvPr/>
            </p:nvSpPr>
            <p:spPr>
              <a:xfrm>
                <a:off x="2487025" y="7363143"/>
                <a:ext cx="6897997" cy="387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Aqueous Phase P</a:t>
                </a:r>
              </a:p>
            </p:txBody>
          </p:sp>
          <p:sp>
            <p:nvSpPr>
              <p:cNvPr id="10" name="Triangle 9">
                <a:extLst>
                  <a:ext uri="{FF2B5EF4-FFF2-40B4-BE49-F238E27FC236}">
                    <a16:creationId xmlns:a16="http://schemas.microsoft.com/office/drawing/2014/main" id="{94BEE668-3FB1-F447-BAEB-093A102C84AD}"/>
                  </a:ext>
                </a:extLst>
              </p:cNvPr>
              <p:cNvSpPr/>
              <p:nvPr/>
            </p:nvSpPr>
            <p:spPr>
              <a:xfrm rot="5400000">
                <a:off x="7373887" y="-914518"/>
                <a:ext cx="851338" cy="10981546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E62D9F8-4CDB-B4A9-4F34-42B03E2E8330}"/>
                  </a:ext>
                </a:extLst>
              </p:cNvPr>
              <p:cNvSpPr txBox="1"/>
              <p:nvPr/>
            </p:nvSpPr>
            <p:spPr>
              <a:xfrm>
                <a:off x="2487025" y="4401797"/>
                <a:ext cx="8512867" cy="664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Organic P: phytate, sugar phosphates, DNA, RNA, phospholipids</a:t>
                </a:r>
              </a:p>
              <a:p>
                <a:endPara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Triangle 12">
                <a:extLst>
                  <a:ext uri="{FF2B5EF4-FFF2-40B4-BE49-F238E27FC236}">
                    <a16:creationId xmlns:a16="http://schemas.microsoft.com/office/drawing/2014/main" id="{3174FED1-1D95-C1B1-DBE7-F07E56473C5D}"/>
                  </a:ext>
                </a:extLst>
              </p:cNvPr>
              <p:cNvSpPr/>
              <p:nvPr/>
            </p:nvSpPr>
            <p:spPr>
              <a:xfrm rot="16200000">
                <a:off x="7391659" y="-115036"/>
                <a:ext cx="835198" cy="10981546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AD717C9-61B5-2FEA-379D-B6E1A44EE754}"/>
                  </a:ext>
                </a:extLst>
              </p:cNvPr>
              <p:cNvSpPr txBox="1"/>
              <p:nvPr/>
            </p:nvSpPr>
            <p:spPr>
              <a:xfrm>
                <a:off x="6840766" y="5176990"/>
                <a:ext cx="6298550" cy="664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Inorganic P: Ca, Mg</a:t>
                </a:r>
              </a:p>
              <a:p>
                <a:pPr algn="r"/>
                <a:endPara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Triangle 15">
                <a:extLst>
                  <a:ext uri="{FF2B5EF4-FFF2-40B4-BE49-F238E27FC236}">
                    <a16:creationId xmlns:a16="http://schemas.microsoft.com/office/drawing/2014/main" id="{D787B29F-D519-D880-CB42-24C295F6AD3B}"/>
                  </a:ext>
                </a:extLst>
              </p:cNvPr>
              <p:cNvSpPr/>
              <p:nvPr/>
            </p:nvSpPr>
            <p:spPr>
              <a:xfrm rot="16200000">
                <a:off x="7338283" y="-1732820"/>
                <a:ext cx="946748" cy="10981546"/>
              </a:xfrm>
              <a:prstGeom prst="triangle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EAED15C-633F-2594-7687-776A17A367D0}"/>
                  </a:ext>
                </a:extLst>
              </p:cNvPr>
              <p:cNvSpPr txBox="1"/>
              <p:nvPr/>
            </p:nvSpPr>
            <p:spPr>
              <a:xfrm>
                <a:off x="6293358" y="3535536"/>
                <a:ext cx="6866985" cy="6647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Solid P Concentration</a:t>
                </a:r>
              </a:p>
              <a:p>
                <a:pPr algn="r"/>
                <a:endPara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D5ECD0A-32E6-C631-1FE6-DA23405B09FB}"/>
                  </a:ext>
                </a:extLst>
              </p:cNvPr>
              <p:cNvSpPr/>
              <p:nvPr/>
            </p:nvSpPr>
            <p:spPr>
              <a:xfrm>
                <a:off x="1954922" y="1934787"/>
                <a:ext cx="11335408" cy="6550557"/>
              </a:xfrm>
              <a:prstGeom prst="rect">
                <a:avLst/>
              </a:prstGeom>
              <a:no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21" name="Triangle 20">
                <a:extLst>
                  <a:ext uri="{FF2B5EF4-FFF2-40B4-BE49-F238E27FC236}">
                    <a16:creationId xmlns:a16="http://schemas.microsoft.com/office/drawing/2014/main" id="{33FEEBA9-DEC9-583E-DF60-C63949B0448B}"/>
                  </a:ext>
                </a:extLst>
              </p:cNvPr>
              <p:cNvSpPr/>
              <p:nvPr/>
            </p:nvSpPr>
            <p:spPr>
              <a:xfrm rot="16200000">
                <a:off x="7372365" y="1273990"/>
                <a:ext cx="851339" cy="10984590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8FB3A8C-93B9-3A03-4D8E-6E96646E7DFA}"/>
                  </a:ext>
                </a:extLst>
              </p:cNvPr>
              <p:cNvSpPr txBox="1"/>
              <p:nvPr/>
            </p:nvSpPr>
            <p:spPr>
              <a:xfrm>
                <a:off x="6282184" y="6579971"/>
                <a:ext cx="6857137" cy="387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Particulate Phase P</a:t>
                </a:r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2CCA71C1-6D9C-2553-2FC9-CB3BED155DA2}"/>
                  </a:ext>
                </a:extLst>
              </p:cNvPr>
              <p:cNvGrpSpPr/>
              <p:nvPr/>
            </p:nvGrpSpPr>
            <p:grpSpPr>
              <a:xfrm>
                <a:off x="2074136" y="2074518"/>
                <a:ext cx="1655944" cy="1023640"/>
                <a:chOff x="919224" y="2420672"/>
                <a:chExt cx="6389134" cy="4203149"/>
              </a:xfrm>
            </p:grpSpPr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E3B5CA1B-C4F5-92C0-104C-8D4B88736F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19367" r="76530" b="60155"/>
                <a:stretch/>
              </p:blipFill>
              <p:spPr>
                <a:xfrm>
                  <a:off x="919224" y="2444754"/>
                  <a:ext cx="6389134" cy="4179067"/>
                </a:xfrm>
                <a:prstGeom prst="rect">
                  <a:avLst/>
                </a:prstGeom>
              </p:spPr>
            </p:pic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457AED2F-194F-D449-72CB-213AC33AE9C4}"/>
                    </a:ext>
                  </a:extLst>
                </p:cNvPr>
                <p:cNvSpPr/>
                <p:nvPr/>
              </p:nvSpPr>
              <p:spPr>
                <a:xfrm>
                  <a:off x="3353800" y="2420672"/>
                  <a:ext cx="2317158" cy="1913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500"/>
                </a:p>
              </p:txBody>
            </p:sp>
          </p:grpSp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A1F8F960-8FE8-3846-0009-865CCB6B2C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62152" t="44508" b="12420"/>
              <a:stretch/>
            </p:blipFill>
            <p:spPr>
              <a:xfrm>
                <a:off x="11678506" y="1966067"/>
                <a:ext cx="1427549" cy="1217864"/>
              </a:xfrm>
              <a:prstGeom prst="rect">
                <a:avLst/>
              </a:prstGeom>
            </p:spPr>
          </p:pic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33D8BE7-FF00-F7A5-C628-F3D276885F3D}"/>
                </a:ext>
              </a:extLst>
            </p:cNvPr>
            <p:cNvSpPr txBox="1"/>
            <p:nvPr/>
          </p:nvSpPr>
          <p:spPr>
            <a:xfrm>
              <a:off x="12373337" y="1629611"/>
              <a:ext cx="1354238" cy="387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b="1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High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5C8CEE4D-3678-F0E4-733D-8A7A4DA1B737}"/>
                </a:ext>
              </a:extLst>
            </p:cNvPr>
            <p:cNvGrpSpPr/>
            <p:nvPr/>
          </p:nvGrpSpPr>
          <p:grpSpPr>
            <a:xfrm>
              <a:off x="1698366" y="1691786"/>
              <a:ext cx="1354238" cy="498915"/>
              <a:chOff x="1698366" y="1691786"/>
              <a:chExt cx="1354238" cy="498915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C42D78C-3CAA-0F71-118E-5A11683F8306}"/>
                  </a:ext>
                </a:extLst>
              </p:cNvPr>
              <p:cNvSpPr/>
              <p:nvPr/>
            </p:nvSpPr>
            <p:spPr>
              <a:xfrm>
                <a:off x="1855780" y="1840329"/>
                <a:ext cx="470758" cy="3172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97AA8E48-05F3-425D-5898-7A0DAA9A5F48}"/>
                  </a:ext>
                </a:extLst>
              </p:cNvPr>
              <p:cNvSpPr/>
              <p:nvPr/>
            </p:nvSpPr>
            <p:spPr>
              <a:xfrm>
                <a:off x="2054480" y="1691786"/>
                <a:ext cx="470758" cy="3172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6A6641C6-6635-3A26-14D0-176B70B9A134}"/>
                  </a:ext>
                </a:extLst>
              </p:cNvPr>
              <p:cNvSpPr/>
              <p:nvPr/>
            </p:nvSpPr>
            <p:spPr>
              <a:xfrm>
                <a:off x="1727507" y="1701687"/>
                <a:ext cx="727304" cy="2687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F227981F-8440-F1B7-C6EE-C819DAF92FEF}"/>
                  </a:ext>
                </a:extLst>
              </p:cNvPr>
              <p:cNvSpPr txBox="1"/>
              <p:nvPr/>
            </p:nvSpPr>
            <p:spPr>
              <a:xfrm>
                <a:off x="1698366" y="1802903"/>
                <a:ext cx="1354238" cy="387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00" b="1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Unburned</a:t>
                </a:r>
              </a:p>
            </p:txBody>
          </p:sp>
        </p:grpSp>
      </p:grp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5EF86E9-8A12-B6D4-FD21-F2745B689D40}"/>
              </a:ext>
            </a:extLst>
          </p:cNvPr>
          <p:cNvSpPr/>
          <p:nvPr/>
        </p:nvSpPr>
        <p:spPr>
          <a:xfrm>
            <a:off x="2013750" y="1214430"/>
            <a:ext cx="7708590" cy="617001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58DB1B-D0CE-9506-1A0F-D33A3CDE7910}"/>
              </a:ext>
            </a:extLst>
          </p:cNvPr>
          <p:cNvSpPr txBox="1"/>
          <p:nvPr/>
        </p:nvSpPr>
        <p:spPr>
          <a:xfrm>
            <a:off x="3695841" y="1289676"/>
            <a:ext cx="4369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Burn Severity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C97E16-7EA2-0171-7828-F83A480988E1}"/>
              </a:ext>
            </a:extLst>
          </p:cNvPr>
          <p:cNvSpPr/>
          <p:nvPr/>
        </p:nvSpPr>
        <p:spPr>
          <a:xfrm>
            <a:off x="222264" y="2057425"/>
            <a:ext cx="356470" cy="221284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F09C200-3736-703A-6582-BD08FFBB1181}"/>
              </a:ext>
            </a:extLst>
          </p:cNvPr>
          <p:cNvSpPr/>
          <p:nvPr/>
        </p:nvSpPr>
        <p:spPr>
          <a:xfrm>
            <a:off x="221072" y="4263968"/>
            <a:ext cx="356470" cy="221284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D998E82-687B-3CA8-85B6-C4FB646D24D8}"/>
              </a:ext>
            </a:extLst>
          </p:cNvPr>
          <p:cNvCxnSpPr/>
          <p:nvPr/>
        </p:nvCxnSpPr>
        <p:spPr>
          <a:xfrm>
            <a:off x="219845" y="2059156"/>
            <a:ext cx="1144206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27EF281-23C0-FEF2-2B39-1BDE014AAACB}"/>
              </a:ext>
            </a:extLst>
          </p:cNvPr>
          <p:cNvSpPr txBox="1"/>
          <p:nvPr/>
        </p:nvSpPr>
        <p:spPr>
          <a:xfrm rot="16200000">
            <a:off x="71689" y="2985180"/>
            <a:ext cx="639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Solid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6DF8CAE-EA07-D237-E601-4E6FA212F710}"/>
              </a:ext>
            </a:extLst>
          </p:cNvPr>
          <p:cNvSpPr txBox="1"/>
          <p:nvPr/>
        </p:nvSpPr>
        <p:spPr>
          <a:xfrm rot="16200000">
            <a:off x="-121568" y="5186453"/>
            <a:ext cx="1026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Leachate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9FF34FF-84F9-2F7E-B56B-A00975A75577}"/>
              </a:ext>
            </a:extLst>
          </p:cNvPr>
          <p:cNvCxnSpPr/>
          <p:nvPr/>
        </p:nvCxnSpPr>
        <p:spPr>
          <a:xfrm>
            <a:off x="589174" y="4263968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67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64</Words>
  <Application>Microsoft Macintosh PowerPoint</Application>
  <PresentationFormat>Widescreen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Noto Sans Symbols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Barnes, Morgan E</dc:creator>
  <cp:lastModifiedBy>Barnes, Morgan E</cp:lastModifiedBy>
  <cp:revision>2</cp:revision>
  <dcterms:created xsi:type="dcterms:W3CDTF">2024-05-01T17:24:40Z</dcterms:created>
  <dcterms:modified xsi:type="dcterms:W3CDTF">2024-05-01T18:02:02Z</dcterms:modified>
</cp:coreProperties>
</file>

<file path=docProps/thumbnail.jpeg>
</file>